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2" r:id="rId5"/>
    <p:sldId id="258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FBA4-3DB1-C06D-04EA-EBDE8412D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546C0-ABC6-4F16-43A5-2AC7DE27C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368D5-8F44-E2CC-AE04-59839291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FAA65-C67F-B5C1-E657-3CE18830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3903B-1E3C-6E8A-BD65-38AD7FA2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6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7B0E-4BC3-1C68-AF9A-B67A77D1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25C1-9079-A591-E299-D132214A8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76E0-1362-5DC3-E0C4-F9321FA1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5AAA9-D8F5-FD4E-66A2-ED4D82A5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7A6AE-2323-4658-6FE5-95B2046C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4B8DD-0730-8732-23B1-556B570A1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E0F28-E783-546D-1381-0F8134DD8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7B2DA-96A7-A766-43BB-417ECA9D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2410D-0F10-4F26-7FBC-B51E60C5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483E-2682-7D3D-075B-3E2D3157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9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DBDF-5E35-E7CB-1348-C5C63949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5F93-8C5A-DD7D-4C30-C687639F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6AF7E-1156-A49B-E626-F9F466AC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8693-1396-672C-A63B-68C6D7E7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0DEFA-19C3-2E8F-BA17-2B718624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F50C-EADC-86A7-653A-95B2D8A6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95EE5-F23F-3BAF-B0A4-9593F177B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57B4A-3D9E-00EA-9B2F-761D5796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884E3-4CDE-99AB-A10B-FC3F3979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A03AD-D060-6685-51DD-33417FFC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0CB7-EE56-DCD3-1382-AC95A616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CF7C-3DC8-60F0-3E61-A270E9A9F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F8314-0DA2-9B60-595E-927DD7998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3B75A-F9A5-0BB2-CD57-CB0AFF12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BE25-E52B-E555-7130-C3E3E1EF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B38E5-395C-AB96-317F-608478B5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0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23DD-5178-5983-A339-D2A5945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F48E7-8C65-E61B-F3F6-FF0479C87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F9FBC-74AE-53CD-3669-26601BD3F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7ABC0-0598-5246-CB4F-F5C040492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9C8B6-1025-459A-AC1E-4DAF776D0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C5EB-8DF0-4253-7039-51BC978E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6EDAF-6D39-3914-87E7-9D11E066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91F7E-F45B-ADEB-F1D6-9C124551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3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C81C-8968-3998-E914-9221924C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B058E-DB2B-584F-5CBA-0E31552B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50685-D274-0A54-4AE0-3DA01529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8DA25-4E0E-1810-EFBC-4BA63A3C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01BCF-1D28-CCE3-98DB-78A2B721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73541-8768-2E59-80A9-ECADFDAC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466D-1132-2B32-C328-512B6D1C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1BD7-83F6-D2A5-1C94-B7CC5D80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B30F-07F4-BE9D-08B9-3ADF4403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6A777-0F83-6DBE-980F-BCA6B6F2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29AA-C266-01D1-8419-8DFEA156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CCBF-78D8-9139-2E1A-BB0A0FDD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0B0E9-D6A4-7681-FE04-8966500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1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BEAF-215C-0D3B-2BC2-E19CBF82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85C10-9D6E-7324-4867-F16F03187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C83ED-2563-F416-A4B0-683CBA07F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90E74-2B9B-8BA2-B396-2F020BD9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23FD-28B4-8734-B463-6175F334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061CE-FFCA-9DE2-4AA5-26032342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6BB28-F679-F64C-7206-1F79E708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D62E-FF70-1C93-BA0F-2F6D0DE08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1339-E5E1-7BA2-C7F5-ED1956295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CEB2-CBEE-4BDA-AC20-030D4FECE853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4647-7EDA-5D6A-184C-89308CDE3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76F1C-D5D9-5A9C-6EEE-4FBA25912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D9F6-54C3-AA6C-046D-5635FB982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BM C4W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5B006-60EC-BDC3-1982-15E73C8E4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Eduardo Ortega</a:t>
            </a:r>
          </a:p>
        </p:txBody>
      </p:sp>
    </p:spTree>
    <p:extLst>
      <p:ext uri="{BB962C8B-B14F-4D97-AF65-F5344CB8AC3E}">
        <p14:creationId xmlns:p14="http://schemas.microsoft.com/office/powerpoint/2010/main" val="73692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7F26-1CBE-1438-594F-BDFBF492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and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D1B7-C1B7-32EC-8835-A1C05BC1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30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Up Order</a:t>
            </a:r>
          </a:p>
          <a:p>
            <a:pPr marL="514350" indent="-514350">
              <a:buAutoNum type="arabicParenR"/>
            </a:pPr>
            <a:r>
              <a:rPr lang="en-US" dirty="0"/>
              <a:t>LEDs</a:t>
            </a:r>
          </a:p>
          <a:p>
            <a:pPr marL="514350" indent="-514350">
              <a:buAutoNum type="arabicParenR"/>
            </a:pPr>
            <a:r>
              <a:rPr lang="en-US" dirty="0"/>
              <a:t>Microcontrollers</a:t>
            </a:r>
          </a:p>
          <a:p>
            <a:r>
              <a:rPr lang="en-US" dirty="0"/>
              <a:t>Each Throne</a:t>
            </a:r>
          </a:p>
          <a:p>
            <a:pPr lvl="1"/>
            <a:r>
              <a:rPr lang="en-US" dirty="0"/>
              <a:t>4 ESP32, 4 Power Jacks for LED PANELS</a:t>
            </a:r>
          </a:p>
          <a:p>
            <a:pPr lvl="1"/>
            <a:r>
              <a:rPr lang="en-US" dirty="0"/>
              <a:t>8 outlets per Throne (24 total)</a:t>
            </a:r>
          </a:p>
          <a:p>
            <a:r>
              <a:rPr lang="en-US" dirty="0"/>
              <a:t>Compass</a:t>
            </a:r>
          </a:p>
          <a:p>
            <a:pPr lvl="1"/>
            <a:r>
              <a:rPr lang="en-US" dirty="0"/>
              <a:t>1 ESP32, 1 Power Jack for LED Strip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469D1-F8D6-F3E2-5F62-17AA5B0205AD}"/>
              </a:ext>
            </a:extLst>
          </p:cNvPr>
          <p:cNvSpPr txBox="1">
            <a:spLocks/>
          </p:cNvSpPr>
          <p:nvPr/>
        </p:nvSpPr>
        <p:spPr>
          <a:xfrm>
            <a:off x="6096000" y="1828935"/>
            <a:ext cx="50373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 Recommendations</a:t>
            </a:r>
          </a:p>
          <a:p>
            <a:pPr lvl="1"/>
            <a:r>
              <a:rPr lang="en-US" dirty="0"/>
              <a:t>Q1: LED Panel not turning on?</a:t>
            </a:r>
          </a:p>
          <a:p>
            <a:pPr lvl="1"/>
            <a:r>
              <a:rPr lang="en-US" dirty="0"/>
              <a:t>A1: Issue with Power Supply, etc.</a:t>
            </a:r>
          </a:p>
          <a:p>
            <a:pPr lvl="1"/>
            <a:r>
              <a:rPr lang="en-US" dirty="0"/>
              <a:t>Q2: Is LED animation not flowing to the right side of the panel?</a:t>
            </a:r>
          </a:p>
          <a:p>
            <a:pPr lvl="1"/>
            <a:r>
              <a:rPr lang="en-US" dirty="0"/>
              <a:t>A2: The data line is not getting signal make, which might need replacing. Wiggle the LED strip gently to see if that will help (it does).</a:t>
            </a:r>
          </a:p>
          <a:p>
            <a:pPr lvl="1"/>
            <a:r>
              <a:rPr lang="en-US" dirty="0"/>
              <a:t>Q3: Do you smell smoke?</a:t>
            </a:r>
          </a:p>
          <a:p>
            <a:pPr lvl="1"/>
            <a:r>
              <a:rPr lang="en-US" dirty="0"/>
              <a:t>A3: Turn EVERYTHING off and get Eduardo.</a:t>
            </a:r>
          </a:p>
          <a:p>
            <a:pPr lvl="1"/>
            <a:r>
              <a:rPr lang="en-US" dirty="0"/>
              <a:t>Q4: When do we turn on/off the electronics?</a:t>
            </a:r>
          </a:p>
          <a:p>
            <a:pPr lvl="1"/>
            <a:r>
              <a:rPr lang="en-US" dirty="0"/>
              <a:t>A4: Sunset/Sunrise</a:t>
            </a:r>
          </a:p>
        </p:txBody>
      </p:sp>
    </p:spTree>
    <p:extLst>
      <p:ext uri="{BB962C8B-B14F-4D97-AF65-F5344CB8AC3E}">
        <p14:creationId xmlns:p14="http://schemas.microsoft.com/office/powerpoint/2010/main" val="376021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50FD-C159-CB61-5B00-25CA5ACB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" y="638303"/>
            <a:ext cx="10515600" cy="956816"/>
          </a:xfrm>
        </p:spPr>
        <p:txBody>
          <a:bodyPr>
            <a:noAutofit/>
          </a:bodyPr>
          <a:lstStyle/>
          <a:p>
            <a:r>
              <a:rPr lang="en-US" sz="5400" b="1" u="sng" dirty="0"/>
              <a:t>Progress Thus </a:t>
            </a:r>
            <a:br>
              <a:rPr lang="en-US" sz="5400" b="1" u="sng" dirty="0"/>
            </a:br>
            <a:r>
              <a:rPr lang="en-US" sz="5400" b="1" u="sng" dirty="0"/>
              <a:t>Far (8/3)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B89D3DA-301C-2A43-FF50-A8C03754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31144"/>
              </p:ext>
            </p:extLst>
          </p:nvPr>
        </p:nvGraphicFramePr>
        <p:xfrm>
          <a:off x="4007796" y="1128227"/>
          <a:ext cx="8095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792">
                  <a:extLst>
                    <a:ext uri="{9D8B030D-6E8A-4147-A177-3AD203B41FA5}">
                      <a16:colId xmlns:a16="http://schemas.microsoft.com/office/drawing/2014/main" val="3322206492"/>
                    </a:ext>
                  </a:extLst>
                </a:gridCol>
                <a:gridCol w="1879999">
                  <a:extLst>
                    <a:ext uri="{9D8B030D-6E8A-4147-A177-3AD203B41FA5}">
                      <a16:colId xmlns:a16="http://schemas.microsoft.com/office/drawing/2014/main" val="2043739267"/>
                    </a:ext>
                  </a:extLst>
                </a:gridCol>
                <a:gridCol w="1439694">
                  <a:extLst>
                    <a:ext uri="{9D8B030D-6E8A-4147-A177-3AD203B41FA5}">
                      <a16:colId xmlns:a16="http://schemas.microsoft.com/office/drawing/2014/main" val="1022584006"/>
                    </a:ext>
                  </a:extLst>
                </a:gridCol>
                <a:gridCol w="1400783">
                  <a:extLst>
                    <a:ext uri="{9D8B030D-6E8A-4147-A177-3AD203B41FA5}">
                      <a16:colId xmlns:a16="http://schemas.microsoft.com/office/drawing/2014/main" val="1269582853"/>
                    </a:ext>
                  </a:extLst>
                </a:gridCol>
                <a:gridCol w="1353767">
                  <a:extLst>
                    <a:ext uri="{9D8B030D-6E8A-4147-A177-3AD203B41FA5}">
                      <a16:colId xmlns:a16="http://schemas.microsoft.com/office/drawing/2014/main" val="344960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Cutting (25%)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Wiring 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Gluing (20%)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4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(9%)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78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YES (14%)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2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WAIT (18%)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1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MAYBE (22%)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72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Totems (x4) (37%)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767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06A130-1973-9362-9B1B-108F3803B7A7}"/>
              </a:ext>
            </a:extLst>
          </p:cNvPr>
          <p:cNvSpPr txBox="1"/>
          <p:nvPr/>
        </p:nvSpPr>
        <p:spPr>
          <a:xfrm>
            <a:off x="4361234" y="3574915"/>
            <a:ext cx="30401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Software Progress</a:t>
            </a:r>
          </a:p>
          <a:p>
            <a:pPr marL="342900" indent="-342900">
              <a:buAutoNum type="arabicParenR"/>
            </a:pPr>
            <a:r>
              <a:rPr lang="en-US" sz="1600" dirty="0"/>
              <a:t>LED Animation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All code has been ported to the new library</a:t>
            </a:r>
          </a:p>
          <a:p>
            <a:pPr marL="342900" indent="-342900">
              <a:buAutoNum type="arabicParenR"/>
            </a:pPr>
            <a:r>
              <a:rPr lang="en-US" sz="1600" dirty="0"/>
              <a:t>Interactivity light show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Local light show (on the compass), easiest to get done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BLE-enabled light show – probably not going to happen (I don’t have time)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712D2-A671-8E41-B736-0241CD08932E}"/>
              </a:ext>
            </a:extLst>
          </p:cNvPr>
          <p:cNvSpPr txBox="1"/>
          <p:nvPr/>
        </p:nvSpPr>
        <p:spPr>
          <a:xfrm>
            <a:off x="7830767" y="3480517"/>
            <a:ext cx="4206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Notes</a:t>
            </a:r>
          </a:p>
          <a:p>
            <a:pPr marL="342900" indent="-342900">
              <a:buAutoNum type="arabicParenR"/>
            </a:pPr>
            <a:r>
              <a:rPr lang="en-US" dirty="0"/>
              <a:t>I got all the outlets</a:t>
            </a:r>
          </a:p>
          <a:p>
            <a:pPr marL="800100" lvl="1" indent="-342900">
              <a:buAutoNum type="arabicParenR"/>
            </a:pPr>
            <a:r>
              <a:rPr lang="en-US" dirty="0"/>
              <a:t>please bring extra surge protectors (power strips)</a:t>
            </a:r>
          </a:p>
          <a:p>
            <a:pPr marL="800100" lvl="1" indent="-342900">
              <a:buAutoNum type="arabicParenR"/>
            </a:pPr>
            <a:r>
              <a:rPr lang="en-US" dirty="0"/>
              <a:t> extensions cords</a:t>
            </a:r>
          </a:p>
          <a:p>
            <a:pPr marL="342900" indent="-342900">
              <a:buAutoNum type="arabicParenR"/>
            </a:pPr>
            <a:r>
              <a:rPr lang="en-US" dirty="0"/>
              <a:t>Please bring backups</a:t>
            </a:r>
          </a:p>
          <a:p>
            <a:pPr marL="342900" indent="-342900">
              <a:buAutoNum type="arabicParenR"/>
            </a:pPr>
            <a:r>
              <a:rPr lang="en-US" dirty="0"/>
              <a:t>Posted on LED BM forum</a:t>
            </a:r>
          </a:p>
          <a:p>
            <a:pPr marL="800100" lvl="1" indent="-342900">
              <a:buAutoNum type="arabicParenR"/>
            </a:pPr>
            <a:r>
              <a:rPr lang="en-US" dirty="0"/>
              <a:t>water-proofing vs dust-proofing</a:t>
            </a:r>
          </a:p>
          <a:p>
            <a:pPr marL="342900" indent="-342900">
              <a:buAutoNum type="arabicParenR"/>
            </a:pPr>
            <a:r>
              <a:rPr lang="en-US" dirty="0"/>
              <a:t>Will be in Flagstaff</a:t>
            </a:r>
          </a:p>
          <a:p>
            <a:pPr marL="800100" lvl="1" indent="-342900">
              <a:buAutoNum type="arabicParenR"/>
            </a:pPr>
            <a:r>
              <a:rPr lang="en-US" dirty="0"/>
              <a:t>August 7</a:t>
            </a:r>
            <a:r>
              <a:rPr lang="en-US" baseline="30000" dirty="0"/>
              <a:t>th</a:t>
            </a:r>
            <a:r>
              <a:rPr lang="en-US" dirty="0"/>
              <a:t> , 8</a:t>
            </a:r>
            <a:r>
              <a:rPr lang="en-US" baseline="30000" dirty="0"/>
              <a:t>th</a:t>
            </a:r>
            <a:r>
              <a:rPr lang="en-US" dirty="0"/>
              <a:t> , 17</a:t>
            </a:r>
            <a:r>
              <a:rPr lang="en-US" baseline="30000" dirty="0"/>
              <a:t>th</a:t>
            </a:r>
            <a:r>
              <a:rPr lang="en-US" dirty="0"/>
              <a:t> , 18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A9DE6-BC18-7771-039F-3E44C0BCC9A4}"/>
              </a:ext>
            </a:extLst>
          </p:cNvPr>
          <p:cNvSpPr txBox="1"/>
          <p:nvPr/>
        </p:nvSpPr>
        <p:spPr>
          <a:xfrm>
            <a:off x="8023977" y="17419"/>
            <a:ext cx="213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Electronics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6D47A-CA18-944B-21A7-DDFC7BE2C7DD}"/>
              </a:ext>
            </a:extLst>
          </p:cNvPr>
          <p:cNvSpPr txBox="1"/>
          <p:nvPr/>
        </p:nvSpPr>
        <p:spPr>
          <a:xfrm>
            <a:off x="8267817" y="354851"/>
            <a:ext cx="194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% of est. work 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0CF502C-DCB2-08E5-0558-BB75550D5E03}"/>
              </a:ext>
            </a:extLst>
          </p:cNvPr>
          <p:cNvSpPr/>
          <p:nvPr/>
        </p:nvSpPr>
        <p:spPr>
          <a:xfrm rot="16200000">
            <a:off x="8871928" y="-2147851"/>
            <a:ext cx="355600" cy="60791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C9663B8-6A13-999D-0908-0FB1EC0196B5}"/>
              </a:ext>
            </a:extLst>
          </p:cNvPr>
          <p:cNvSpPr/>
          <p:nvPr/>
        </p:nvSpPr>
        <p:spPr>
          <a:xfrm rot="10800000">
            <a:off x="3572344" y="1595119"/>
            <a:ext cx="355600" cy="1758147"/>
          </a:xfrm>
          <a:prstGeom prst="rightBrace">
            <a:avLst>
              <a:gd name="adj1" fmla="val 8333"/>
              <a:gd name="adj2" fmla="val 7658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AF2CE-0C01-9E0F-EEF3-14996C143C3B}"/>
              </a:ext>
            </a:extLst>
          </p:cNvPr>
          <p:cNvSpPr txBox="1"/>
          <p:nvPr/>
        </p:nvSpPr>
        <p:spPr>
          <a:xfrm>
            <a:off x="2585502" y="1749199"/>
            <a:ext cx="116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% of </a:t>
            </a:r>
          </a:p>
          <a:p>
            <a:pPr algn="ctr"/>
            <a:r>
              <a:rPr lang="en-US" b="1" dirty="0"/>
              <a:t>LED strips </a:t>
            </a:r>
            <a:endParaRPr lang="en-US" dirty="0"/>
          </a:p>
        </p:txBody>
      </p:sp>
      <p:pic>
        <p:nvPicPr>
          <p:cNvPr id="5" name="Picture 4" descr="A hand holding a round red light&#10;&#10;Description automatically generated">
            <a:extLst>
              <a:ext uri="{FF2B5EF4-FFF2-40B4-BE49-F238E27FC236}">
                <a16:creationId xmlns:a16="http://schemas.microsoft.com/office/drawing/2014/main" id="{A2E6E243-3439-5BDB-56F2-AE26A44D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06258" y="3984701"/>
            <a:ext cx="2154976" cy="2873300"/>
          </a:xfrm>
          <a:prstGeom prst="rect">
            <a:avLst/>
          </a:prstGeom>
        </p:spPr>
      </p:pic>
      <p:pic>
        <p:nvPicPr>
          <p:cNvPr id="7" name="Picture 6" descr="A group of electrical tools on a towel&#10;&#10;Description automatically generated">
            <a:extLst>
              <a:ext uri="{FF2B5EF4-FFF2-40B4-BE49-F238E27FC236}">
                <a16:creationId xmlns:a16="http://schemas.microsoft.com/office/drawing/2014/main" id="{F6D9A264-EBCD-BA75-C062-C729E33B3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t="7302" r="18613" b="10070"/>
          <a:stretch/>
        </p:blipFill>
        <p:spPr>
          <a:xfrm>
            <a:off x="-28389" y="2921622"/>
            <a:ext cx="2257368" cy="3936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2A2FB4-068A-84E8-E4FE-C1489B70ACB3}"/>
              </a:ext>
            </a:extLst>
          </p:cNvPr>
          <p:cNvSpPr txBox="1"/>
          <p:nvPr/>
        </p:nvSpPr>
        <p:spPr>
          <a:xfrm>
            <a:off x="-350907" y="2535844"/>
            <a:ext cx="3040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Power 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676F4-FC1C-0435-A363-0B042BAA4B3C}"/>
              </a:ext>
            </a:extLst>
          </p:cNvPr>
          <p:cNvSpPr txBox="1"/>
          <p:nvPr/>
        </p:nvSpPr>
        <p:spPr>
          <a:xfrm>
            <a:off x="1742252" y="3640021"/>
            <a:ext cx="3040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86021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F6FC-0853-9611-D6DA-2BB69BB9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A2CF-0173-FC6D-67BB-4BB1669FE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1414-249A-05FD-FCD9-8CEDA33D1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65" y="133384"/>
            <a:ext cx="10515600" cy="739749"/>
          </a:xfrm>
        </p:spPr>
        <p:txBody>
          <a:bodyPr/>
          <a:lstStyle/>
          <a:p>
            <a:pPr algn="ctr"/>
            <a:r>
              <a:rPr lang="en-US" b="1" dirty="0"/>
              <a:t>General Wiring Layout</a:t>
            </a:r>
          </a:p>
        </p:txBody>
      </p:sp>
      <p:pic>
        <p:nvPicPr>
          <p:cNvPr id="9" name="Picture 8" descr="A diagram of a row of lights&#10;&#10;Description automatically generated">
            <a:extLst>
              <a:ext uri="{FF2B5EF4-FFF2-40B4-BE49-F238E27FC236}">
                <a16:creationId xmlns:a16="http://schemas.microsoft.com/office/drawing/2014/main" id="{CEBFDA68-0711-4169-D4F6-95BE785D0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8"/>
          <a:stretch/>
        </p:blipFill>
        <p:spPr>
          <a:xfrm>
            <a:off x="6760074" y="1366494"/>
            <a:ext cx="4374657" cy="4314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78EEFD-9CA6-A168-873D-831F80D15380}"/>
                  </a:ext>
                </a:extLst>
              </p:cNvPr>
              <p:cNvSpPr txBox="1"/>
              <p:nvPr/>
            </p:nvSpPr>
            <p:spPr>
              <a:xfrm>
                <a:off x="0" y="6053805"/>
                <a:ext cx="600196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𝑑𝑎𝑖𝑠𝑦𝑐h𝑎𝑖𝑛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𝐿𝐸𝐷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𝑠𝑡𝑟𝑖𝑝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𝑆𝑡𝑟𝑖𝑝𝑠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78EEFD-9CA6-A168-873D-831F80D15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53805"/>
                <a:ext cx="600196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60233E-8356-70DA-1D43-5852AC0049E7}"/>
                  </a:ext>
                </a:extLst>
              </p:cNvPr>
              <p:cNvSpPr txBox="1"/>
              <p:nvPr/>
            </p:nvSpPr>
            <p:spPr>
              <a:xfrm>
                <a:off x="6097622" y="6108894"/>
                <a:ext cx="6094378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⇒{13, 15}⇒195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𝐿𝐸𝐷𝑠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𝑑𝑎𝑖𝑠𝑦𝑐h𝑎𝑖𝑛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60233E-8356-70DA-1D43-5852AC00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6108894"/>
                <a:ext cx="6094378" cy="411010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8FF401-0CA9-D042-6758-3EE11DF28428}"/>
                  </a:ext>
                </a:extLst>
              </p:cNvPr>
              <p:cNvSpPr txBox="1"/>
              <p:nvPr/>
            </p:nvSpPr>
            <p:spPr>
              <a:xfrm>
                <a:off x="6074924" y="6408902"/>
                <a:ext cx="60943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𝑡𝑜𝑡𝑒𝑚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𝑡𝑜𝑡𝑒𝑚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⇒{19, 10}⇒190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𝐿𝐸𝐷𝑠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𝑑𝑎𝑖𝑠𝑦𝑐h𝑎𝑖𝑛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8FF401-0CA9-D042-6758-3EE11DF2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24" y="6408902"/>
                <a:ext cx="6094378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111453F4-1980-7FB6-EFA0-D0A8C36F84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8226" r="3711" b="17305"/>
          <a:stretch/>
        </p:blipFill>
        <p:spPr>
          <a:xfrm>
            <a:off x="732203" y="1603471"/>
            <a:ext cx="1855296" cy="15077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 descr="A close up of a strip of lights&#10;&#10;Description automatically generated">
            <a:extLst>
              <a:ext uri="{FF2B5EF4-FFF2-40B4-BE49-F238E27FC236}">
                <a16:creationId xmlns:a16="http://schemas.microsoft.com/office/drawing/2014/main" id="{F25CCC69-75FB-FBA7-0F87-94E973741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2" y="1994640"/>
            <a:ext cx="1822973" cy="10888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 descr="A black power cord with a plug&#10;&#10;Description automatically generated">
            <a:extLst>
              <a:ext uri="{FF2B5EF4-FFF2-40B4-BE49-F238E27FC236}">
                <a16:creationId xmlns:a16="http://schemas.microsoft.com/office/drawing/2014/main" id="{6741B9A0-7153-C277-657D-83470CDC35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5324" r="1867" b="7376"/>
          <a:stretch/>
        </p:blipFill>
        <p:spPr>
          <a:xfrm>
            <a:off x="768665" y="4016586"/>
            <a:ext cx="1736000" cy="15758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 descr="A black power cord with a plug&#10;&#10;Description automatically generated">
            <a:extLst>
              <a:ext uri="{FF2B5EF4-FFF2-40B4-BE49-F238E27FC236}">
                <a16:creationId xmlns:a16="http://schemas.microsoft.com/office/drawing/2014/main" id="{66AE2FD9-E528-1C4C-4999-7A8D1ABFC1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1159" b="5324"/>
          <a:stretch/>
        </p:blipFill>
        <p:spPr>
          <a:xfrm>
            <a:off x="3827093" y="3941552"/>
            <a:ext cx="1753569" cy="17263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3ED872-58EC-5CAD-D54F-190476E2EA0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1636665" y="3111258"/>
            <a:ext cx="23186" cy="90532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CDE04-4105-3D35-7E1D-CD63BF95FDE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4703878" y="3083530"/>
            <a:ext cx="1" cy="85802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EC6DC8-CA12-4D80-36B0-396F2D8D124E}"/>
              </a:ext>
            </a:extLst>
          </p:cNvPr>
          <p:cNvSpPr txBox="1"/>
          <p:nvPr/>
        </p:nvSpPr>
        <p:spPr>
          <a:xfrm>
            <a:off x="1611535" y="3379256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C72F84-E527-B7AD-E53E-CD1904709660}"/>
              </a:ext>
            </a:extLst>
          </p:cNvPr>
          <p:cNvSpPr txBox="1"/>
          <p:nvPr/>
        </p:nvSpPr>
        <p:spPr>
          <a:xfrm>
            <a:off x="4784326" y="3379256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0282CF-84EB-CEA5-FA90-A2583D2221EE}"/>
              </a:ext>
            </a:extLst>
          </p:cNvPr>
          <p:cNvCxnSpPr>
            <a:cxnSpLocks/>
          </p:cNvCxnSpPr>
          <p:nvPr/>
        </p:nvCxnSpPr>
        <p:spPr>
          <a:xfrm>
            <a:off x="2587499" y="2209766"/>
            <a:ext cx="1179763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E23FBD-BF3A-215F-D2F4-C610584A3F72}"/>
              </a:ext>
            </a:extLst>
          </p:cNvPr>
          <p:cNvCxnSpPr>
            <a:cxnSpLocks/>
          </p:cNvCxnSpPr>
          <p:nvPr/>
        </p:nvCxnSpPr>
        <p:spPr>
          <a:xfrm>
            <a:off x="2612629" y="2764866"/>
            <a:ext cx="1179763" cy="69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506D82E-5C55-58C5-0488-D7A8AA94BDBE}"/>
              </a:ext>
            </a:extLst>
          </p:cNvPr>
          <p:cNvSpPr txBox="1"/>
          <p:nvPr/>
        </p:nvSpPr>
        <p:spPr>
          <a:xfrm>
            <a:off x="2886913" y="1761670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26FD59-CD14-AB7F-2923-4F76B21D0D97}"/>
              </a:ext>
            </a:extLst>
          </p:cNvPr>
          <p:cNvSpPr txBox="1"/>
          <p:nvPr/>
        </p:nvSpPr>
        <p:spPr>
          <a:xfrm>
            <a:off x="2854629" y="2402466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76E8D2-9830-F375-ECAD-04A9F9D8EC01}"/>
              </a:ext>
            </a:extLst>
          </p:cNvPr>
          <p:cNvSpPr/>
          <p:nvPr/>
        </p:nvSpPr>
        <p:spPr>
          <a:xfrm>
            <a:off x="388668" y="1256455"/>
            <a:ext cx="5466944" cy="46043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54A952D-1953-FD54-2812-7B5DDF288631}"/>
              </a:ext>
            </a:extLst>
          </p:cNvPr>
          <p:cNvSpPr/>
          <p:nvPr/>
        </p:nvSpPr>
        <p:spPr>
          <a:xfrm>
            <a:off x="6760074" y="1366493"/>
            <a:ext cx="4374657" cy="44114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22715-F213-5CAF-313C-326C2B84681D}"/>
              </a:ext>
            </a:extLst>
          </p:cNvPr>
          <p:cNvSpPr txBox="1"/>
          <p:nvPr/>
        </p:nvSpPr>
        <p:spPr>
          <a:xfrm>
            <a:off x="8178530" y="997161"/>
            <a:ext cx="33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Serpentine Layout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8D3361-ADFE-6429-4067-9DE3778834AD}"/>
              </a:ext>
            </a:extLst>
          </p:cNvPr>
          <p:cNvSpPr txBox="1"/>
          <p:nvPr/>
        </p:nvSpPr>
        <p:spPr>
          <a:xfrm>
            <a:off x="2133826" y="904525"/>
            <a:ext cx="33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Block Level Diagram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0383A0-E770-F000-6C8D-F7F522F2F60B}"/>
              </a:ext>
            </a:extLst>
          </p:cNvPr>
          <p:cNvCxnSpPr>
            <a:cxnSpLocks/>
          </p:cNvCxnSpPr>
          <p:nvPr/>
        </p:nvCxnSpPr>
        <p:spPr>
          <a:xfrm flipV="1">
            <a:off x="6001965" y="6053805"/>
            <a:ext cx="0" cy="7652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A88AED-DD05-C401-F3AF-BDADD7ECBB60}"/>
              </a:ext>
            </a:extLst>
          </p:cNvPr>
          <p:cNvCxnSpPr>
            <a:cxnSpLocks/>
          </p:cNvCxnSpPr>
          <p:nvPr/>
        </p:nvCxnSpPr>
        <p:spPr>
          <a:xfrm flipH="1">
            <a:off x="395152" y="6053805"/>
            <a:ext cx="1156986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FED1-F14E-66BC-FE85-B72FE4E7CCF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/>
              <a:t>Things to look out for | Dust, Electrical contacts, etc.</a:t>
            </a:r>
          </a:p>
        </p:txBody>
      </p:sp>
      <p:pic>
        <p:nvPicPr>
          <p:cNvPr id="5" name="Content Placeholder 4" descr="A hand holding a small strip of leds&#10;&#10;Description automatically generated">
            <a:extLst>
              <a:ext uri="{FF2B5EF4-FFF2-40B4-BE49-F238E27FC236}">
                <a16:creationId xmlns:a16="http://schemas.microsoft.com/office/drawing/2014/main" id="{74B3FA6F-949A-9964-8399-0B119340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2256" y="2774333"/>
            <a:ext cx="3808041" cy="2856030"/>
          </a:xfrm>
        </p:spPr>
      </p:pic>
      <p:pic>
        <p:nvPicPr>
          <p:cNvPr id="6" name="Content Placeholder 4" descr="A hand holding a small strip of leds&#10;&#10;Description automatically generated">
            <a:extLst>
              <a:ext uri="{FF2B5EF4-FFF2-40B4-BE49-F238E27FC236}">
                <a16:creationId xmlns:a16="http://schemas.microsoft.com/office/drawing/2014/main" id="{087876E2-D427-EE4F-09CF-67F27BEFE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t="36989" r="29459" b="45431"/>
          <a:stretch/>
        </p:blipFill>
        <p:spPr>
          <a:xfrm rot="5400000">
            <a:off x="2314945" y="3127425"/>
            <a:ext cx="4367079" cy="23638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FA326AA-A72B-C960-6681-32E5979CCFCD}"/>
              </a:ext>
            </a:extLst>
          </p:cNvPr>
          <p:cNvSpPr/>
          <p:nvPr/>
        </p:nvSpPr>
        <p:spPr>
          <a:xfrm>
            <a:off x="1361872" y="4095345"/>
            <a:ext cx="836579" cy="9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9AA7884-8566-1EC5-BE5A-75ED0078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98" y="1027906"/>
            <a:ext cx="3556044" cy="266703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5B56009-E7C8-F870-257E-E9D5CD235F42}"/>
              </a:ext>
            </a:extLst>
          </p:cNvPr>
          <p:cNvSpPr/>
          <p:nvPr/>
        </p:nvSpPr>
        <p:spPr>
          <a:xfrm>
            <a:off x="2362148" y="4309335"/>
            <a:ext cx="1246813" cy="466927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finger holding a small electrical device&#10;&#10;Description automatically generated">
            <a:extLst>
              <a:ext uri="{FF2B5EF4-FFF2-40B4-BE49-F238E27FC236}">
                <a16:creationId xmlns:a16="http://schemas.microsoft.com/office/drawing/2014/main" id="{DF86F88C-0F1A-B8E5-CB19-16AEA0BA79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9" t="35926" r="23222" b="24074"/>
          <a:stretch/>
        </p:blipFill>
        <p:spPr>
          <a:xfrm rot="5400000">
            <a:off x="9480320" y="3791655"/>
            <a:ext cx="2050609" cy="3182740"/>
          </a:xfrm>
          <a:prstGeom prst="rect">
            <a:avLst/>
          </a:prstGeom>
        </p:spPr>
      </p:pic>
      <p:pic>
        <p:nvPicPr>
          <p:cNvPr id="15" name="Picture 14" descr="A finger pointing at a device&#10;&#10;Description automatically generated">
            <a:extLst>
              <a:ext uri="{FF2B5EF4-FFF2-40B4-BE49-F238E27FC236}">
                <a16:creationId xmlns:a16="http://schemas.microsoft.com/office/drawing/2014/main" id="{CE56BB6F-1A62-9826-E267-AC3A7860E4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6" t="31286" r="30387" b="32067"/>
          <a:stretch/>
        </p:blipFill>
        <p:spPr>
          <a:xfrm rot="5400000">
            <a:off x="5955534" y="4404905"/>
            <a:ext cx="2517886" cy="223260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FAD0902-7B78-FA15-9B21-583FDEDBCFEB}"/>
              </a:ext>
            </a:extLst>
          </p:cNvPr>
          <p:cNvSpPr/>
          <p:nvPr/>
        </p:nvSpPr>
        <p:spPr>
          <a:xfrm>
            <a:off x="8784671" y="2773680"/>
            <a:ext cx="206929" cy="1981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27BF39-29F9-0006-0FAA-D1EE075D0EE3}"/>
              </a:ext>
            </a:extLst>
          </p:cNvPr>
          <p:cNvSpPr/>
          <p:nvPr/>
        </p:nvSpPr>
        <p:spPr>
          <a:xfrm rot="7697708">
            <a:off x="7690692" y="3551582"/>
            <a:ext cx="1280179" cy="145808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3402C11-FBA1-99C8-7424-CFF8094F5DBF}"/>
              </a:ext>
            </a:extLst>
          </p:cNvPr>
          <p:cNvSpPr/>
          <p:nvPr/>
        </p:nvSpPr>
        <p:spPr>
          <a:xfrm rot="3033072">
            <a:off x="8814511" y="3481847"/>
            <a:ext cx="1280179" cy="145808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53058-7745-9E3C-279D-67034476B0B7}"/>
              </a:ext>
            </a:extLst>
          </p:cNvPr>
          <p:cNvSpPr txBox="1"/>
          <p:nvPr/>
        </p:nvSpPr>
        <p:spPr>
          <a:xfrm>
            <a:off x="10415472" y="4017682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Closed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2299C-F06F-BDED-08D3-79C4A7D24CE6}"/>
              </a:ext>
            </a:extLst>
          </p:cNvPr>
          <p:cNvSpPr txBox="1"/>
          <p:nvPr/>
        </p:nvSpPr>
        <p:spPr>
          <a:xfrm>
            <a:off x="6823160" y="3911600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4346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50FD-C159-CB61-5B00-25CA5ACB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" y="638303"/>
            <a:ext cx="10515600" cy="956816"/>
          </a:xfrm>
        </p:spPr>
        <p:txBody>
          <a:bodyPr>
            <a:noAutofit/>
          </a:bodyPr>
          <a:lstStyle/>
          <a:p>
            <a:r>
              <a:rPr lang="en-US" sz="6600" b="1" u="sng" dirty="0"/>
              <a:t>Progress Thus </a:t>
            </a:r>
            <a:br>
              <a:rPr lang="en-US" sz="6600" b="1" u="sng" dirty="0"/>
            </a:br>
            <a:r>
              <a:rPr lang="en-US" sz="6600" b="1" u="sng" dirty="0"/>
              <a:t>Far (7/20)</a:t>
            </a:r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9A0CCBD-C349-5CA7-A08F-20B64FEA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r="6516"/>
          <a:stretch/>
        </p:blipFill>
        <p:spPr>
          <a:xfrm rot="5400000">
            <a:off x="181582" y="3453236"/>
            <a:ext cx="3210131" cy="326469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30E1F-7AF0-0494-A449-DFA6C676B6C7}"/>
                  </a:ext>
                </a:extLst>
              </p:cNvPr>
              <p:cNvSpPr txBox="1"/>
              <p:nvPr/>
            </p:nvSpPr>
            <p:spPr>
              <a:xfrm>
                <a:off x="949" y="2550772"/>
                <a:ext cx="35713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!!! Porting All LED Animation from </a:t>
                </a:r>
                <a:r>
                  <a:rPr lang="en-US" dirty="0" err="1"/>
                  <a:t>FastLED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FastLED_NeoPixel</a:t>
                </a:r>
                <a:r>
                  <a:rPr lang="en-US" dirty="0"/>
                  <a:t> (we use smaller hardware, save space)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30E1F-7AF0-0494-A449-DFA6C676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" y="2550772"/>
                <a:ext cx="357139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3ED6349-F7F7-8B97-6020-CCC804A1715A}"/>
              </a:ext>
            </a:extLst>
          </p:cNvPr>
          <p:cNvSpPr/>
          <p:nvPr/>
        </p:nvSpPr>
        <p:spPr>
          <a:xfrm>
            <a:off x="1786646" y="5085582"/>
            <a:ext cx="573932" cy="466927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B89D3DA-301C-2A43-FF50-A8C03754B668}"/>
              </a:ext>
            </a:extLst>
          </p:cNvPr>
          <p:cNvGraphicFramePr>
            <a:graphicFrameLocks noGrp="1"/>
          </p:cNvGraphicFramePr>
          <p:nvPr/>
        </p:nvGraphicFramePr>
        <p:xfrm>
          <a:off x="4007796" y="1128227"/>
          <a:ext cx="8095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792">
                  <a:extLst>
                    <a:ext uri="{9D8B030D-6E8A-4147-A177-3AD203B41FA5}">
                      <a16:colId xmlns:a16="http://schemas.microsoft.com/office/drawing/2014/main" val="3322206492"/>
                    </a:ext>
                  </a:extLst>
                </a:gridCol>
                <a:gridCol w="1879999">
                  <a:extLst>
                    <a:ext uri="{9D8B030D-6E8A-4147-A177-3AD203B41FA5}">
                      <a16:colId xmlns:a16="http://schemas.microsoft.com/office/drawing/2014/main" val="2043739267"/>
                    </a:ext>
                  </a:extLst>
                </a:gridCol>
                <a:gridCol w="1439694">
                  <a:extLst>
                    <a:ext uri="{9D8B030D-6E8A-4147-A177-3AD203B41FA5}">
                      <a16:colId xmlns:a16="http://schemas.microsoft.com/office/drawing/2014/main" val="1022584006"/>
                    </a:ext>
                  </a:extLst>
                </a:gridCol>
                <a:gridCol w="1400783">
                  <a:extLst>
                    <a:ext uri="{9D8B030D-6E8A-4147-A177-3AD203B41FA5}">
                      <a16:colId xmlns:a16="http://schemas.microsoft.com/office/drawing/2014/main" val="1269582853"/>
                    </a:ext>
                  </a:extLst>
                </a:gridCol>
                <a:gridCol w="1353767">
                  <a:extLst>
                    <a:ext uri="{9D8B030D-6E8A-4147-A177-3AD203B41FA5}">
                      <a16:colId xmlns:a16="http://schemas.microsoft.com/office/drawing/2014/main" val="344960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Cutting (25%)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Wiring 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Gluing (20%)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4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(9%)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78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YES (14%)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2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WAIT (18%)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1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MAYBE (22%)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72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Totems (x4) (37%)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767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06A130-1973-9362-9B1B-108F3803B7A7}"/>
              </a:ext>
            </a:extLst>
          </p:cNvPr>
          <p:cNvSpPr txBox="1"/>
          <p:nvPr/>
        </p:nvSpPr>
        <p:spPr>
          <a:xfrm>
            <a:off x="4168023" y="3441504"/>
            <a:ext cx="38559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Software Progress</a:t>
            </a:r>
          </a:p>
          <a:p>
            <a:pPr marL="342900" indent="-342900">
              <a:buAutoNum type="arabicParenR"/>
            </a:pPr>
            <a:r>
              <a:rPr lang="en-US" sz="1600" dirty="0"/>
              <a:t>LED Animation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Base animation done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Port to the new library IP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Bells and whistles (last priority)</a:t>
            </a:r>
          </a:p>
          <a:p>
            <a:pPr marL="342900" indent="-342900">
              <a:buAutoNum type="arabicParenR"/>
            </a:pPr>
            <a:r>
              <a:rPr lang="en-US" sz="1600" dirty="0"/>
              <a:t>BLE Stack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Ping Pong done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Orchestrator BLE flow IP</a:t>
            </a:r>
          </a:p>
          <a:p>
            <a:pPr marL="342900" indent="-342900">
              <a:buAutoNum type="arabicParenR"/>
            </a:pPr>
            <a:r>
              <a:rPr lang="en-US" sz="1600" dirty="0"/>
              <a:t>Integration E2E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Button received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Sanity testing E2E IP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Final integration E2E (not yet)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712D2-A671-8E41-B736-0241CD08932E}"/>
              </a:ext>
            </a:extLst>
          </p:cNvPr>
          <p:cNvSpPr txBox="1"/>
          <p:nvPr/>
        </p:nvSpPr>
        <p:spPr>
          <a:xfrm>
            <a:off x="7830767" y="3480517"/>
            <a:ext cx="4206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Notes</a:t>
            </a:r>
          </a:p>
          <a:p>
            <a:pPr marL="342900" indent="-342900">
              <a:buAutoNum type="arabicParenR"/>
            </a:pPr>
            <a:r>
              <a:rPr lang="en-US" dirty="0"/>
              <a:t>Hosting volunteer days in Sacramento for general build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Experimenting with Polyurethane as an insulating material to protect electrical contacts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Number of outlets needed (29); Power strips, and extension chords - who can bring some?</a:t>
            </a:r>
          </a:p>
          <a:p>
            <a:pPr marL="342900" indent="-342900">
              <a:buAutoNum type="arabicParenR"/>
            </a:pPr>
            <a:r>
              <a:rPr lang="en-US" dirty="0"/>
              <a:t>Need a volunteer to help me on the playa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A9DE6-BC18-7771-039F-3E44C0BCC9A4}"/>
              </a:ext>
            </a:extLst>
          </p:cNvPr>
          <p:cNvSpPr txBox="1"/>
          <p:nvPr/>
        </p:nvSpPr>
        <p:spPr>
          <a:xfrm>
            <a:off x="8023977" y="17419"/>
            <a:ext cx="213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Electronics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6D47A-CA18-944B-21A7-DDFC7BE2C7DD}"/>
              </a:ext>
            </a:extLst>
          </p:cNvPr>
          <p:cNvSpPr txBox="1"/>
          <p:nvPr/>
        </p:nvSpPr>
        <p:spPr>
          <a:xfrm>
            <a:off x="8267817" y="354851"/>
            <a:ext cx="194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% of est. work 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0CF502C-DCB2-08E5-0558-BB75550D5E03}"/>
              </a:ext>
            </a:extLst>
          </p:cNvPr>
          <p:cNvSpPr/>
          <p:nvPr/>
        </p:nvSpPr>
        <p:spPr>
          <a:xfrm rot="16200000">
            <a:off x="8871928" y="-2147851"/>
            <a:ext cx="355600" cy="60791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C9663B8-6A13-999D-0908-0FB1EC0196B5}"/>
              </a:ext>
            </a:extLst>
          </p:cNvPr>
          <p:cNvSpPr/>
          <p:nvPr/>
        </p:nvSpPr>
        <p:spPr>
          <a:xfrm rot="10800000">
            <a:off x="3572344" y="1595119"/>
            <a:ext cx="355600" cy="1758147"/>
          </a:xfrm>
          <a:prstGeom prst="rightBrace">
            <a:avLst>
              <a:gd name="adj1" fmla="val 8333"/>
              <a:gd name="adj2" fmla="val 7658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AF2CE-0C01-9E0F-EEF3-14996C143C3B}"/>
              </a:ext>
            </a:extLst>
          </p:cNvPr>
          <p:cNvSpPr txBox="1"/>
          <p:nvPr/>
        </p:nvSpPr>
        <p:spPr>
          <a:xfrm>
            <a:off x="2585502" y="1749199"/>
            <a:ext cx="116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% of </a:t>
            </a:r>
          </a:p>
          <a:p>
            <a:pPr algn="ctr"/>
            <a:r>
              <a:rPr lang="en-US" b="1" dirty="0"/>
              <a:t>LED strips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44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545</Words>
  <Application>Microsoft Office PowerPoint</Application>
  <PresentationFormat>Widescreen</PresentationFormat>
  <Paragraphs>119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BM C4W</vt:lpstr>
      <vt:lpstr>Procedures and More Information</vt:lpstr>
      <vt:lpstr>Progress Thus  Far (8/3)</vt:lpstr>
      <vt:lpstr>Notes</vt:lpstr>
      <vt:lpstr>General Wiring Layout</vt:lpstr>
      <vt:lpstr>Things to look out for | Dust, Electrical contacts, etc.</vt:lpstr>
      <vt:lpstr>Progress Thus  Far (7/20)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 C4W</dc:title>
  <dc:creator>Eduardo Ortega</dc:creator>
  <cp:lastModifiedBy>Eduardo Ortega</cp:lastModifiedBy>
  <cp:revision>4</cp:revision>
  <dcterms:created xsi:type="dcterms:W3CDTF">2023-07-17T23:03:56Z</dcterms:created>
  <dcterms:modified xsi:type="dcterms:W3CDTF">2023-08-04T03:59:29Z</dcterms:modified>
</cp:coreProperties>
</file>